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4" r:id="rId5"/>
    <p:sldId id="265" r:id="rId6"/>
    <p:sldId id="282" r:id="rId7"/>
    <p:sldId id="266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61" r:id="rId20"/>
    <p:sldId id="274" r:id="rId21"/>
    <p:sldId id="275" r:id="rId22"/>
    <p:sldId id="283" r:id="rId23"/>
    <p:sldId id="276" r:id="rId24"/>
    <p:sldId id="277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551">
          <p15:clr>
            <a:srgbClr val="A4A3A4"/>
          </p15:clr>
        </p15:guide>
        <p15:guide id="4" pos="71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8" autoAdjust="0"/>
    <p:restoredTop sz="92866" autoAdjust="0"/>
  </p:normalViewPr>
  <p:slideViewPr>
    <p:cSldViewPr snapToGrid="0">
      <p:cViewPr varScale="1">
        <p:scale>
          <a:sx n="126" d="100"/>
          <a:sy n="126" d="100"/>
        </p:scale>
        <p:origin x="208" y="216"/>
      </p:cViewPr>
      <p:guideLst>
        <p:guide orient="horz" pos="2160"/>
        <p:guide pos="3840"/>
        <p:guide pos="551"/>
        <p:guide pos="7129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-2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CA76-B799-4CDE-9068-35594054F5E9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2012-16E0-4556-8392-F42A35F3BE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9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3323965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88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7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800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116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473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7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753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169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214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806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069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23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212719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0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5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588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024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02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076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8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2561866" y="-185945"/>
            <a:ext cx="12192000" cy="6858000"/>
            <a:chOff x="-9441874" y="-1384720"/>
            <a:chExt cx="12192000" cy="6858000"/>
          </a:xfrm>
        </p:grpSpPr>
        <p:pic>
          <p:nvPicPr>
            <p:cNvPr id="1026" name="Picture 2" descr="http://pic.97uimg.com/back_pic/00/01/88/75/dab74c05ca1b40a8122bedf0e8ad055b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20"/>
            <a:stretch>
              <a:fillRect/>
            </a:stretch>
          </p:blipFill>
          <p:spPr bwMode="auto">
            <a:xfrm>
              <a:off x="-9441599" y="-1384719"/>
              <a:ext cx="1219145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-9441874" y="-138472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3252652" y="2173931"/>
            <a:ext cx="8939348" cy="2138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59618" y="2827556"/>
            <a:ext cx="617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spc="300" dirty="0">
                <a:solidFill>
                  <a:schemeClr val="bg1"/>
                </a:solidFill>
              </a:rPr>
              <a:t>数据库课程设计答辩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50914" y="4338955"/>
            <a:ext cx="614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答辩人：周一扬 杨凌华 李亦龙</a:t>
            </a:r>
          </a:p>
        </p:txBody>
      </p:sp>
      <p:pic>
        <p:nvPicPr>
          <p:cNvPr id="19" name="Jewel - Simple Gif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0" y="-1211826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24" y="2543144"/>
            <a:ext cx="1399822" cy="1399822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4" grpId="0" animBg="1"/>
      <p:bldP spid="5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5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后端实现方法</a:t>
            </a:r>
          </a:p>
        </p:txBody>
      </p:sp>
      <p:sp>
        <p:nvSpPr>
          <p:cNvPr id="12" name="矩形 11"/>
          <p:cNvSpPr/>
          <p:nvPr/>
        </p:nvSpPr>
        <p:spPr>
          <a:xfrm>
            <a:off x="383834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FD6273-5ADB-40FF-B9CA-F915BC13FC78}"/>
              </a:ext>
            </a:extLst>
          </p:cNvPr>
          <p:cNvSpPr/>
          <p:nvPr/>
        </p:nvSpPr>
        <p:spPr>
          <a:xfrm>
            <a:off x="716976" y="100524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一、</a:t>
            </a:r>
            <a:r>
              <a:rPr lang="zh-CN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后端整体架构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D3CDC8-3FB9-404A-B099-2439532825B8}"/>
              </a:ext>
            </a:extLst>
          </p:cNvPr>
          <p:cNvSpPr/>
          <p:nvPr/>
        </p:nvSpPr>
        <p:spPr>
          <a:xfrm>
            <a:off x="716976" y="1389132"/>
            <a:ext cx="10464460" cy="3779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Controller – (Entity) – Mapper 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两级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信息传递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架构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Controller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用于定义与前端的信息交互接口，接收前端的请求传递给底部的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Mapper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层，并将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Mapper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层返回的数据信息传递给前端。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Mapper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用于将前端的请求转化为相应的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语句，并执行以直接访问并操作数据库。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Entity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实体类：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用于作为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Controller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层与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Mapper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层之间信息传递的载体，将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Mapper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层返回的数据库信息封装为一个个实体类，返回给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Controller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层，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Controller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层进一步将其解析为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格式并传递给前端。</a:t>
            </a:r>
          </a:p>
        </p:txBody>
      </p:sp>
    </p:spTree>
    <p:extLst>
      <p:ext uri="{BB962C8B-B14F-4D97-AF65-F5344CB8AC3E}">
        <p14:creationId xmlns:p14="http://schemas.microsoft.com/office/powerpoint/2010/main" val="3763439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5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后端实现方法</a:t>
            </a:r>
          </a:p>
        </p:txBody>
      </p:sp>
      <p:sp>
        <p:nvSpPr>
          <p:cNvPr id="12" name="矩形 11"/>
          <p:cNvSpPr/>
          <p:nvPr/>
        </p:nvSpPr>
        <p:spPr>
          <a:xfrm>
            <a:off x="383834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FD6273-5ADB-40FF-B9CA-F915BC13FC78}"/>
              </a:ext>
            </a:extLst>
          </p:cNvPr>
          <p:cNvSpPr/>
          <p:nvPr/>
        </p:nvSpPr>
        <p:spPr>
          <a:xfrm>
            <a:off x="716976" y="100524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二、</a:t>
            </a:r>
            <a:r>
              <a:rPr lang="zh-CN" altLang="zh-CN" dirty="0"/>
              <a:t>数据增删改查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D3CDC8-3FB9-404A-B099-2439532825B8}"/>
              </a:ext>
            </a:extLst>
          </p:cNvPr>
          <p:cNvSpPr/>
          <p:nvPr/>
        </p:nvSpPr>
        <p:spPr>
          <a:xfrm>
            <a:off x="716976" y="1456651"/>
            <a:ext cx="10464460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）新增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0E7441-EEE0-45CD-B53F-CFB33AF83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698" y="2394445"/>
            <a:ext cx="7977619" cy="7965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5D345E-C116-4C39-9C5B-239820A2BD8B}"/>
              </a:ext>
            </a:extLst>
          </p:cNvPr>
          <p:cNvSpPr txBox="1"/>
          <p:nvPr/>
        </p:nvSpPr>
        <p:spPr>
          <a:xfrm>
            <a:off x="675601" y="2542463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Controller</a:t>
            </a:r>
            <a:r>
              <a:rPr lang="zh-CN" altLang="en-US" dirty="0"/>
              <a:t>层：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401D79-1278-4755-B3EB-E7FC5F4C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698" y="3645505"/>
            <a:ext cx="5926651" cy="93919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519D9D6-31CF-4778-BF1B-BE41B2D9C5FC}"/>
              </a:ext>
            </a:extLst>
          </p:cNvPr>
          <p:cNvSpPr txBox="1"/>
          <p:nvPr/>
        </p:nvSpPr>
        <p:spPr>
          <a:xfrm>
            <a:off x="675601" y="3930437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Mapper</a:t>
            </a:r>
            <a:r>
              <a:rPr lang="zh-CN" altLang="en-US" dirty="0"/>
              <a:t>层：</a:t>
            </a:r>
          </a:p>
        </p:txBody>
      </p:sp>
    </p:spTree>
    <p:extLst>
      <p:ext uri="{BB962C8B-B14F-4D97-AF65-F5344CB8AC3E}">
        <p14:creationId xmlns:p14="http://schemas.microsoft.com/office/powerpoint/2010/main" val="2930685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5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后端实现方法</a:t>
            </a:r>
          </a:p>
        </p:txBody>
      </p:sp>
      <p:sp>
        <p:nvSpPr>
          <p:cNvPr id="12" name="矩形 11"/>
          <p:cNvSpPr/>
          <p:nvPr/>
        </p:nvSpPr>
        <p:spPr>
          <a:xfrm>
            <a:off x="383834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FD6273-5ADB-40FF-B9CA-F915BC13FC78}"/>
              </a:ext>
            </a:extLst>
          </p:cNvPr>
          <p:cNvSpPr/>
          <p:nvPr/>
        </p:nvSpPr>
        <p:spPr>
          <a:xfrm>
            <a:off x="716976" y="100524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二、</a:t>
            </a:r>
            <a:r>
              <a:rPr lang="zh-CN" altLang="zh-CN" dirty="0"/>
              <a:t>数据增删改查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D3CDC8-3FB9-404A-B099-2439532825B8}"/>
              </a:ext>
            </a:extLst>
          </p:cNvPr>
          <p:cNvSpPr/>
          <p:nvPr/>
        </p:nvSpPr>
        <p:spPr>
          <a:xfrm>
            <a:off x="716976" y="1456651"/>
            <a:ext cx="10464460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）删除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5D345E-C116-4C39-9C5B-239820A2BD8B}"/>
              </a:ext>
            </a:extLst>
          </p:cNvPr>
          <p:cNvSpPr txBox="1"/>
          <p:nvPr/>
        </p:nvSpPr>
        <p:spPr>
          <a:xfrm>
            <a:off x="675601" y="2542463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Controller</a:t>
            </a:r>
            <a:r>
              <a:rPr lang="zh-CN" altLang="en-US" dirty="0"/>
              <a:t>层：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19D9D6-31CF-4778-BF1B-BE41B2D9C5FC}"/>
              </a:ext>
            </a:extLst>
          </p:cNvPr>
          <p:cNvSpPr txBox="1"/>
          <p:nvPr/>
        </p:nvSpPr>
        <p:spPr>
          <a:xfrm>
            <a:off x="675601" y="3930437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Mapper</a:t>
            </a:r>
            <a:r>
              <a:rPr lang="zh-CN" altLang="en-US" dirty="0"/>
              <a:t>层：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0AEB0A-4EB2-4D2E-ACCB-8D985E3B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36" y="2353141"/>
            <a:ext cx="8475300" cy="8054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54E674D-4B87-40BC-8A67-DB52F1048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136" y="3812579"/>
            <a:ext cx="6638492" cy="8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92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5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后端实现方法</a:t>
            </a:r>
          </a:p>
        </p:txBody>
      </p:sp>
      <p:sp>
        <p:nvSpPr>
          <p:cNvPr id="12" name="矩形 11"/>
          <p:cNvSpPr/>
          <p:nvPr/>
        </p:nvSpPr>
        <p:spPr>
          <a:xfrm>
            <a:off x="383834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FD6273-5ADB-40FF-B9CA-F915BC13FC78}"/>
              </a:ext>
            </a:extLst>
          </p:cNvPr>
          <p:cNvSpPr/>
          <p:nvPr/>
        </p:nvSpPr>
        <p:spPr>
          <a:xfrm>
            <a:off x="716976" y="100524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二、</a:t>
            </a:r>
            <a:r>
              <a:rPr lang="zh-CN" altLang="zh-CN" dirty="0"/>
              <a:t>数据增删改查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D3CDC8-3FB9-404A-B099-2439532825B8}"/>
              </a:ext>
            </a:extLst>
          </p:cNvPr>
          <p:cNvSpPr/>
          <p:nvPr/>
        </p:nvSpPr>
        <p:spPr>
          <a:xfrm>
            <a:off x="716976" y="1456651"/>
            <a:ext cx="10464460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）修改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5D345E-C116-4C39-9C5B-239820A2BD8B}"/>
              </a:ext>
            </a:extLst>
          </p:cNvPr>
          <p:cNvSpPr txBox="1"/>
          <p:nvPr/>
        </p:nvSpPr>
        <p:spPr>
          <a:xfrm>
            <a:off x="675601" y="2542463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Controller</a:t>
            </a:r>
            <a:r>
              <a:rPr lang="zh-CN" altLang="en-US" dirty="0"/>
              <a:t>层：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19D9D6-31CF-4778-BF1B-BE41B2D9C5FC}"/>
              </a:ext>
            </a:extLst>
          </p:cNvPr>
          <p:cNvSpPr txBox="1"/>
          <p:nvPr/>
        </p:nvSpPr>
        <p:spPr>
          <a:xfrm>
            <a:off x="675601" y="3930437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Mapper</a:t>
            </a:r>
            <a:r>
              <a:rPr lang="zh-CN" altLang="en-US" dirty="0"/>
              <a:t>层：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C52CC4-C8C0-47EF-8C19-97DF4263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796" y="2290343"/>
            <a:ext cx="8658640" cy="8735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FC470B-1126-48FB-917B-0E787B1AF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476" y="3703939"/>
            <a:ext cx="8344143" cy="14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6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5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后端实现方法</a:t>
            </a:r>
          </a:p>
        </p:txBody>
      </p:sp>
      <p:sp>
        <p:nvSpPr>
          <p:cNvPr id="12" name="矩形 11"/>
          <p:cNvSpPr/>
          <p:nvPr/>
        </p:nvSpPr>
        <p:spPr>
          <a:xfrm>
            <a:off x="383834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FD6273-5ADB-40FF-B9CA-F915BC13FC78}"/>
              </a:ext>
            </a:extLst>
          </p:cNvPr>
          <p:cNvSpPr/>
          <p:nvPr/>
        </p:nvSpPr>
        <p:spPr>
          <a:xfrm>
            <a:off x="716976" y="100524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二、</a:t>
            </a:r>
            <a:r>
              <a:rPr lang="zh-CN" altLang="zh-CN" dirty="0"/>
              <a:t>数据增删改查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D3CDC8-3FB9-404A-B099-2439532825B8}"/>
              </a:ext>
            </a:extLst>
          </p:cNvPr>
          <p:cNvSpPr/>
          <p:nvPr/>
        </p:nvSpPr>
        <p:spPr>
          <a:xfrm>
            <a:off x="716976" y="1456651"/>
            <a:ext cx="10464460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）查询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5D345E-C116-4C39-9C5B-239820A2BD8B}"/>
              </a:ext>
            </a:extLst>
          </p:cNvPr>
          <p:cNvSpPr txBox="1"/>
          <p:nvPr/>
        </p:nvSpPr>
        <p:spPr>
          <a:xfrm>
            <a:off x="675601" y="2180031"/>
            <a:ext cx="175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Controller</a:t>
            </a:r>
            <a:r>
              <a:rPr lang="zh-CN" altLang="en-US" dirty="0"/>
              <a:t>层：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519D9D6-31CF-4778-BF1B-BE41B2D9C5FC}"/>
              </a:ext>
            </a:extLst>
          </p:cNvPr>
          <p:cNvSpPr txBox="1"/>
          <p:nvPr/>
        </p:nvSpPr>
        <p:spPr>
          <a:xfrm>
            <a:off x="675601" y="3930437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Mapper</a:t>
            </a:r>
            <a:r>
              <a:rPr lang="zh-CN" altLang="en-US" dirty="0"/>
              <a:t>层：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01BF5A9-00E3-48A9-A1AD-622F93563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48" y="1863013"/>
            <a:ext cx="8382990" cy="12905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D19C58B-D6AE-4F43-80CC-FF6893F4D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125" y="3348879"/>
            <a:ext cx="76009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65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5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后端实现方法</a:t>
            </a:r>
          </a:p>
        </p:txBody>
      </p:sp>
      <p:sp>
        <p:nvSpPr>
          <p:cNvPr id="12" name="矩形 11"/>
          <p:cNvSpPr/>
          <p:nvPr/>
        </p:nvSpPr>
        <p:spPr>
          <a:xfrm>
            <a:off x="383834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FD6273-5ADB-40FF-B9CA-F915BC13FC78}"/>
              </a:ext>
            </a:extLst>
          </p:cNvPr>
          <p:cNvSpPr/>
          <p:nvPr/>
        </p:nvSpPr>
        <p:spPr>
          <a:xfrm>
            <a:off x="716976" y="100524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三、</a:t>
            </a:r>
            <a:r>
              <a:rPr lang="zh-CN" altLang="zh-CN" dirty="0"/>
              <a:t>用户身份验证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D3CDC8-3FB9-404A-B099-2439532825B8}"/>
              </a:ext>
            </a:extLst>
          </p:cNvPr>
          <p:cNvSpPr/>
          <p:nvPr/>
        </p:nvSpPr>
        <p:spPr>
          <a:xfrm>
            <a:off x="716976" y="1456651"/>
            <a:ext cx="1493564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）用户注册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EB82C8-1340-4347-9A38-A90591464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651" y="12041"/>
            <a:ext cx="7459064" cy="655840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8874137-1EFC-4039-8D9D-2EE4EF3403B4}"/>
              </a:ext>
            </a:extLst>
          </p:cNvPr>
          <p:cNvSpPr txBox="1"/>
          <p:nvPr/>
        </p:nvSpPr>
        <p:spPr>
          <a:xfrm>
            <a:off x="716976" y="2875704"/>
            <a:ext cx="2627642" cy="2120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、检查用户是否已存在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、生成用户</a:t>
            </a:r>
            <a:r>
              <a:rPr lang="en-US" altLang="zh-CN" dirty="0"/>
              <a:t>token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、上传用户头像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、保存用户信息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、返回用户信息至前端</a:t>
            </a:r>
          </a:p>
        </p:txBody>
      </p:sp>
    </p:spTree>
    <p:extLst>
      <p:ext uri="{BB962C8B-B14F-4D97-AF65-F5344CB8AC3E}">
        <p14:creationId xmlns:p14="http://schemas.microsoft.com/office/powerpoint/2010/main" val="2668095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5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后端实现方法</a:t>
            </a:r>
          </a:p>
        </p:txBody>
      </p:sp>
      <p:sp>
        <p:nvSpPr>
          <p:cNvPr id="12" name="矩形 11"/>
          <p:cNvSpPr/>
          <p:nvPr/>
        </p:nvSpPr>
        <p:spPr>
          <a:xfrm>
            <a:off x="383834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FD6273-5ADB-40FF-B9CA-F915BC13FC78}"/>
              </a:ext>
            </a:extLst>
          </p:cNvPr>
          <p:cNvSpPr/>
          <p:nvPr/>
        </p:nvSpPr>
        <p:spPr>
          <a:xfrm>
            <a:off x="716976" y="100524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三、</a:t>
            </a:r>
            <a:r>
              <a:rPr lang="zh-CN" altLang="zh-CN" dirty="0"/>
              <a:t>用户身份验证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D3CDC8-3FB9-404A-B099-2439532825B8}"/>
              </a:ext>
            </a:extLst>
          </p:cNvPr>
          <p:cNvSpPr/>
          <p:nvPr/>
        </p:nvSpPr>
        <p:spPr>
          <a:xfrm>
            <a:off x="716976" y="1456651"/>
            <a:ext cx="1608974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）用户登录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8874137-1EFC-4039-8D9D-2EE4EF3403B4}"/>
              </a:ext>
            </a:extLst>
          </p:cNvPr>
          <p:cNvSpPr txBox="1"/>
          <p:nvPr/>
        </p:nvSpPr>
        <p:spPr>
          <a:xfrm>
            <a:off x="716976" y="2875704"/>
            <a:ext cx="2858475" cy="1670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、检查登录信息是否正确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、生成更新用户</a:t>
            </a:r>
            <a:r>
              <a:rPr lang="en-US" altLang="zh-CN" dirty="0"/>
              <a:t>token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、返回用户信息至前端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1854DF0-2ED5-441F-A176-AB4FB062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33" y="-8777"/>
            <a:ext cx="5597889" cy="65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83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5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后端实现方法</a:t>
            </a:r>
          </a:p>
        </p:txBody>
      </p:sp>
      <p:sp>
        <p:nvSpPr>
          <p:cNvPr id="12" name="矩形 11"/>
          <p:cNvSpPr/>
          <p:nvPr/>
        </p:nvSpPr>
        <p:spPr>
          <a:xfrm>
            <a:off x="383834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FD6273-5ADB-40FF-B9CA-F915BC13FC78}"/>
              </a:ext>
            </a:extLst>
          </p:cNvPr>
          <p:cNvSpPr/>
          <p:nvPr/>
        </p:nvSpPr>
        <p:spPr>
          <a:xfrm>
            <a:off x="716976" y="100524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三、</a:t>
            </a:r>
            <a:r>
              <a:rPr lang="zh-CN" altLang="zh-CN" dirty="0"/>
              <a:t>用户身份验证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D3CDC8-3FB9-404A-B099-2439532825B8}"/>
              </a:ext>
            </a:extLst>
          </p:cNvPr>
          <p:cNvSpPr/>
          <p:nvPr/>
        </p:nvSpPr>
        <p:spPr>
          <a:xfrm>
            <a:off x="716976" y="1456651"/>
            <a:ext cx="1608974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）用户登出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8874137-1EFC-4039-8D9D-2EE4EF3403B4}"/>
              </a:ext>
            </a:extLst>
          </p:cNvPr>
          <p:cNvSpPr txBox="1"/>
          <p:nvPr/>
        </p:nvSpPr>
        <p:spPr>
          <a:xfrm>
            <a:off x="716976" y="2875704"/>
            <a:ext cx="2627642" cy="111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、使用户</a:t>
            </a:r>
            <a:r>
              <a:rPr lang="en-US" altLang="zh-CN" dirty="0"/>
              <a:t>token</a:t>
            </a:r>
            <a:r>
              <a:rPr lang="zh-CN" altLang="en-US" dirty="0"/>
              <a:t>失效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、返回登出信息至前端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7C5D0C-FE7D-4618-91FA-C9D9526E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197" y="1189911"/>
            <a:ext cx="60769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9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5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后端实现方法</a:t>
            </a:r>
          </a:p>
        </p:txBody>
      </p:sp>
      <p:sp>
        <p:nvSpPr>
          <p:cNvPr id="12" name="矩形 11"/>
          <p:cNvSpPr/>
          <p:nvPr/>
        </p:nvSpPr>
        <p:spPr>
          <a:xfrm>
            <a:off x="383834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FD6273-5ADB-40FF-B9CA-F915BC13FC78}"/>
              </a:ext>
            </a:extLst>
          </p:cNvPr>
          <p:cNvSpPr/>
          <p:nvPr/>
        </p:nvSpPr>
        <p:spPr>
          <a:xfrm>
            <a:off x="716976" y="10052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四、</a:t>
            </a:r>
            <a:r>
              <a:rPr lang="zh-CN" altLang="en-US" dirty="0"/>
              <a:t>触发器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3D00E6D-10F2-48CB-913B-49F4912C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67" y="2135532"/>
            <a:ext cx="8775511" cy="258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34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03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660860" y="2574922"/>
            <a:ext cx="4224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数据库前端实现效果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66949" y="3574930"/>
            <a:ext cx="3247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网站主页及用户注册与登录</a:t>
            </a:r>
          </a:p>
        </p:txBody>
      </p: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58359" y="408492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266949" y="4058133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商品与交易</a:t>
            </a:r>
          </a:p>
        </p:txBody>
      </p:sp>
      <p:sp>
        <p:nvSpPr>
          <p:cNvPr id="13" name="椭圆 12"/>
          <p:cNvSpPr/>
          <p:nvPr/>
        </p:nvSpPr>
        <p:spPr>
          <a:xfrm>
            <a:off x="5858359" y="4568126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66949" y="4541336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手办百科</a:t>
            </a:r>
          </a:p>
        </p:txBody>
      </p:sp>
      <p:sp>
        <p:nvSpPr>
          <p:cNvPr id="26" name="椭圆 25"/>
          <p:cNvSpPr/>
          <p:nvPr/>
        </p:nvSpPr>
        <p:spPr>
          <a:xfrm>
            <a:off x="5858359" y="5051329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266949" y="5024539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评论管理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2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  <p:bldP spid="10" grpId="0"/>
      <p:bldP spid="11" grpId="0" animBg="1"/>
      <p:bldP spid="12" grpId="0" animBg="1"/>
      <p:bldP spid="16" grpId="0"/>
      <p:bldP spid="13" grpId="0" animBg="1"/>
      <p:bldP spid="17" grpId="0"/>
      <p:bldP spid="2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9279" y="585373"/>
            <a:ext cx="3367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800" spc="300" dirty="0">
                <a:solidFill>
                  <a:schemeClr val="bg1"/>
                </a:solidFill>
              </a:rPr>
              <a:t>C</a:t>
            </a:r>
            <a:r>
              <a:rPr lang="en-US" altLang="zh-CN" sz="2400" spc="300" dirty="0">
                <a:solidFill>
                  <a:schemeClr val="bg1"/>
                </a:solidFill>
              </a:rPr>
              <a:t>ONTENTS</a:t>
            </a:r>
            <a:endParaRPr lang="zh-CN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5471" y="921645"/>
            <a:ext cx="223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6600" b="1" spc="300" dirty="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438248" y="2029641"/>
            <a:ext cx="720670" cy="642272"/>
            <a:chOff x="4438248" y="1649887"/>
            <a:chExt cx="720670" cy="642272"/>
          </a:xfrm>
        </p:grpSpPr>
        <p:sp>
          <p:nvSpPr>
            <p:cNvPr id="7" name="圆角矩形 6"/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38248" y="2994864"/>
            <a:ext cx="720670" cy="642272"/>
            <a:chOff x="4438248" y="2615110"/>
            <a:chExt cx="720670" cy="642272"/>
          </a:xfrm>
        </p:grpSpPr>
        <p:sp>
          <p:nvSpPr>
            <p:cNvPr id="8" name="圆角矩形 7"/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38248" y="2709794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38248" y="3960087"/>
            <a:ext cx="720670" cy="642272"/>
            <a:chOff x="4438248" y="3580333"/>
            <a:chExt cx="720670" cy="642272"/>
          </a:xfrm>
        </p:grpSpPr>
        <p:sp>
          <p:nvSpPr>
            <p:cNvPr id="9" name="圆角矩形 8"/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8248" y="367608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418834" y="2119617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18833" y="3086758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数据库后端实现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18832" y="4055839"/>
            <a:ext cx="3359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数据库前端实现效果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491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网站主页及用户注册与登录</a:t>
            </a:r>
          </a:p>
        </p:txBody>
      </p:sp>
      <p:sp>
        <p:nvSpPr>
          <p:cNvPr id="12" name="矩形 11"/>
          <p:cNvSpPr/>
          <p:nvPr/>
        </p:nvSpPr>
        <p:spPr>
          <a:xfrm>
            <a:off x="6127122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CAC74FC8-96F5-4039-9299-0694B88A45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0075" y="742913"/>
            <a:ext cx="6006787" cy="3350523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7225D3F-B143-48A2-9F4C-BE8D244FB5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23784" y="742913"/>
            <a:ext cx="6068141" cy="341323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0C65655-BFED-4987-928B-B6AEB15256F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92606" y="3429000"/>
            <a:ext cx="6006787" cy="3359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188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商品与交易</a:t>
            </a:r>
          </a:p>
        </p:txBody>
      </p:sp>
      <p:sp>
        <p:nvSpPr>
          <p:cNvPr id="12" name="矩形 11"/>
          <p:cNvSpPr/>
          <p:nvPr/>
        </p:nvSpPr>
        <p:spPr>
          <a:xfrm>
            <a:off x="3381145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96581411-AD8C-4A96-895B-46FAB296FF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6641" y="1014148"/>
            <a:ext cx="5274310" cy="296672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CE1D2F7-BA41-4173-8DBE-69C241B051E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17615" y="667867"/>
            <a:ext cx="5274310" cy="563943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A94AF21D-9632-4B9B-A4F2-674D773857D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6641" y="3886004"/>
            <a:ext cx="5274310" cy="2966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188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商品与交易</a:t>
            </a:r>
          </a:p>
        </p:txBody>
      </p:sp>
      <p:sp>
        <p:nvSpPr>
          <p:cNvPr id="12" name="矩形 11"/>
          <p:cNvSpPr/>
          <p:nvPr/>
        </p:nvSpPr>
        <p:spPr>
          <a:xfrm>
            <a:off x="3381145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6F978EC9-1C00-4DE3-965A-BF39A33D3D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6641" y="961235"/>
            <a:ext cx="5274310" cy="29667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B213E23-DE6C-4EDB-B609-2BD9BD6E6D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61049" y="961235"/>
            <a:ext cx="5274310" cy="29667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EF7AE6D-3A83-4F47-B5B3-5F95E9137A1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77985" y="3882735"/>
            <a:ext cx="7436031" cy="261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96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手办百科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FCA5E5E7-A3FD-4B68-AC1A-7C1D2E6C51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6641" y="1082675"/>
            <a:ext cx="5274310" cy="46926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CB819CF-04CF-4F9B-93D0-84AD0EC6EBF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8812" y="481303"/>
            <a:ext cx="4847587" cy="272669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C7C7522-5F04-4F9F-A42E-3C998782CD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68812" y="3429000"/>
            <a:ext cx="4847587" cy="2726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评论管理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676F2A2B-BAB8-4812-93CF-574B113AF4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188" y="887085"/>
            <a:ext cx="5274310" cy="318833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34887CE-2083-4B80-94BE-3A8AC4C05B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02502" y="887085"/>
            <a:ext cx="5274310" cy="352996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79F173F-77D1-49C8-8DE7-4A70BBB48F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58845" y="3636310"/>
            <a:ext cx="5274310" cy="2939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2561866" y="-185945"/>
            <a:ext cx="12192000" cy="6858000"/>
            <a:chOff x="-9441874" y="-1384720"/>
            <a:chExt cx="12192000" cy="6858000"/>
          </a:xfrm>
        </p:grpSpPr>
        <p:pic>
          <p:nvPicPr>
            <p:cNvPr id="1026" name="Picture 2" descr="http://pic.97uimg.com/back_pic/00/01/88/75/dab74c05ca1b40a8122bedf0e8ad055b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20"/>
            <a:stretch>
              <a:fillRect/>
            </a:stretch>
          </p:blipFill>
          <p:spPr bwMode="auto">
            <a:xfrm>
              <a:off x="-9441599" y="-1384719"/>
              <a:ext cx="1219145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-9441874" y="-138472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Jewel - Simple Gif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0" y="-1211826"/>
            <a:ext cx="609600" cy="609600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68EA687B-C029-4FE6-A9CD-A6D865E0409A}"/>
              </a:ext>
            </a:extLst>
          </p:cNvPr>
          <p:cNvSpPr/>
          <p:nvPr/>
        </p:nvSpPr>
        <p:spPr>
          <a:xfrm>
            <a:off x="3252652" y="2173931"/>
            <a:ext cx="8939348" cy="2138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D8B4979-7EA9-46C8-9D90-415439E6A78A}"/>
              </a:ext>
            </a:extLst>
          </p:cNvPr>
          <p:cNvSpPr txBox="1"/>
          <p:nvPr/>
        </p:nvSpPr>
        <p:spPr>
          <a:xfrm>
            <a:off x="5259618" y="2827556"/>
            <a:ext cx="617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spc="300" dirty="0">
                <a:solidFill>
                  <a:schemeClr val="bg1"/>
                </a:solidFill>
              </a:rPr>
              <a:t>数据库课程设计答辩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FFA1048-FE87-4357-BC43-6AE3ACD3FBED}"/>
              </a:ext>
            </a:extLst>
          </p:cNvPr>
          <p:cNvSpPr txBox="1"/>
          <p:nvPr/>
        </p:nvSpPr>
        <p:spPr>
          <a:xfrm>
            <a:off x="6050914" y="4338955"/>
            <a:ext cx="614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答辩人：周一扬 杨凌华 李亦龙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A0CD855-F250-4602-B744-054C0B137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24" y="2543144"/>
            <a:ext cx="1399822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2610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78" grpId="0" animBg="1"/>
      <p:bldP spid="79" grpId="0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01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094" y="2569580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数据库设计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66949" y="3574930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需求描述</a:t>
            </a:r>
          </a:p>
        </p:txBody>
      </p: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58359" y="408492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266949" y="4058133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数据流图</a:t>
            </a:r>
          </a:p>
        </p:txBody>
      </p:sp>
      <p:sp>
        <p:nvSpPr>
          <p:cNvPr id="13" name="椭圆 12"/>
          <p:cNvSpPr/>
          <p:nvPr/>
        </p:nvSpPr>
        <p:spPr>
          <a:xfrm>
            <a:off x="5858359" y="4568126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66949" y="4541336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概念模式设计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  <p:bldP spid="10" grpId="0"/>
      <p:bldP spid="11" grpId="0" animBg="1"/>
      <p:bldP spid="12" grpId="0" animBg="1"/>
      <p:bldP spid="16" grpId="0"/>
      <p:bldP spid="13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需求描述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MH_Other_1"/>
          <p:cNvSpPr/>
          <p:nvPr>
            <p:custDataLst>
              <p:tags r:id="rId1"/>
            </p:custDataLst>
          </p:nvPr>
        </p:nvSpPr>
        <p:spPr>
          <a:xfrm>
            <a:off x="1012841" y="1978701"/>
            <a:ext cx="1793319" cy="1862293"/>
          </a:xfrm>
          <a:custGeom>
            <a:avLst/>
            <a:gdLst>
              <a:gd name="connsiteX0" fmla="*/ 757956 w 1577106"/>
              <a:gd name="connsiteY0" fmla="*/ 0 h 1638300"/>
              <a:gd name="connsiteX1" fmla="*/ 1577106 w 1577106"/>
              <a:gd name="connsiteY1" fmla="*/ 819150 h 1638300"/>
              <a:gd name="connsiteX2" fmla="*/ 757956 w 1577106"/>
              <a:gd name="connsiteY2" fmla="*/ 1638300 h 1638300"/>
              <a:gd name="connsiteX3" fmla="*/ 3179 w 1577106"/>
              <a:gd name="connsiteY3" fmla="*/ 1138000 h 1638300"/>
              <a:gd name="connsiteX4" fmla="*/ 0 w 1577106"/>
              <a:gd name="connsiteY4" fmla="*/ 1127760 h 1638300"/>
              <a:gd name="connsiteX5" fmla="*/ 62811 w 1577106"/>
              <a:gd name="connsiteY5" fmla="*/ 1127760 h 1638300"/>
              <a:gd name="connsiteX6" fmla="*/ 126428 w 1577106"/>
              <a:gd name="connsiteY6" fmla="*/ 1244966 h 1638300"/>
              <a:gd name="connsiteX7" fmla="*/ 757956 w 1577106"/>
              <a:gd name="connsiteY7" fmla="*/ 1580747 h 1638300"/>
              <a:gd name="connsiteX8" fmla="*/ 1519553 w 1577106"/>
              <a:gd name="connsiteY8" fmla="*/ 819150 h 1638300"/>
              <a:gd name="connsiteX9" fmla="*/ 757956 w 1577106"/>
              <a:gd name="connsiteY9" fmla="*/ 57553 h 1638300"/>
              <a:gd name="connsiteX10" fmla="*/ 738906 w 1577106"/>
              <a:gd name="connsiteY10" fmla="*/ 58515 h 1638300"/>
              <a:gd name="connsiteX11" fmla="*/ 738906 w 1577106"/>
              <a:gd name="connsiteY11" fmla="*/ 962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106" h="1638300">
                <a:moveTo>
                  <a:pt x="757956" y="0"/>
                </a:moveTo>
                <a:cubicBezTo>
                  <a:pt x="1210360" y="0"/>
                  <a:pt x="1577106" y="366746"/>
                  <a:pt x="1577106" y="819150"/>
                </a:cubicBezTo>
                <a:cubicBezTo>
                  <a:pt x="1577106" y="1271554"/>
                  <a:pt x="1210360" y="1638300"/>
                  <a:pt x="757956" y="1638300"/>
                </a:cubicBezTo>
                <a:cubicBezTo>
                  <a:pt x="418653" y="1638300"/>
                  <a:pt x="127533" y="1432005"/>
                  <a:pt x="3179" y="1138000"/>
                </a:cubicBezTo>
                <a:lnTo>
                  <a:pt x="0" y="1127760"/>
                </a:lnTo>
                <a:lnTo>
                  <a:pt x="62811" y="1127760"/>
                </a:lnTo>
                <a:lnTo>
                  <a:pt x="126428" y="1244966"/>
                </a:lnTo>
                <a:cubicBezTo>
                  <a:pt x="263293" y="1447552"/>
                  <a:pt x="495070" y="1580747"/>
                  <a:pt x="757956" y="1580747"/>
                </a:cubicBezTo>
                <a:cubicBezTo>
                  <a:pt x="1178574" y="1580747"/>
                  <a:pt x="1519553" y="1239768"/>
                  <a:pt x="1519553" y="819150"/>
                </a:cubicBezTo>
                <a:cubicBezTo>
                  <a:pt x="1519553" y="398532"/>
                  <a:pt x="1178574" y="57553"/>
                  <a:pt x="757956" y="57553"/>
                </a:cubicBezTo>
                <a:lnTo>
                  <a:pt x="738906" y="58515"/>
                </a:lnTo>
                <a:lnTo>
                  <a:pt x="738906" y="96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MH_Other_2"/>
          <p:cNvSpPr/>
          <p:nvPr>
            <p:custDataLst>
              <p:tags r:id="rId2"/>
            </p:custDataLst>
          </p:nvPr>
        </p:nvSpPr>
        <p:spPr>
          <a:xfrm>
            <a:off x="3167749" y="2647536"/>
            <a:ext cx="401302" cy="54343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MH_Other_3"/>
          <p:cNvSpPr/>
          <p:nvPr>
            <p:custDataLst>
              <p:tags r:id="rId3"/>
            </p:custDataLst>
          </p:nvPr>
        </p:nvSpPr>
        <p:spPr>
          <a:xfrm>
            <a:off x="5947602" y="2647536"/>
            <a:ext cx="401302" cy="54343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MH_Other_4"/>
          <p:cNvSpPr/>
          <p:nvPr>
            <p:custDataLst>
              <p:tags r:id="rId4"/>
            </p:custDataLst>
          </p:nvPr>
        </p:nvSpPr>
        <p:spPr>
          <a:xfrm>
            <a:off x="8727455" y="2647536"/>
            <a:ext cx="399211" cy="54343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MH_Other_5"/>
          <p:cNvSpPr/>
          <p:nvPr>
            <p:custDataLst>
              <p:tags r:id="rId5"/>
            </p:custDataLst>
          </p:nvPr>
        </p:nvSpPr>
        <p:spPr>
          <a:xfrm>
            <a:off x="3828226" y="1978701"/>
            <a:ext cx="1793319" cy="1862293"/>
          </a:xfrm>
          <a:custGeom>
            <a:avLst/>
            <a:gdLst>
              <a:gd name="connsiteX0" fmla="*/ 757956 w 1577106"/>
              <a:gd name="connsiteY0" fmla="*/ 0 h 1638300"/>
              <a:gd name="connsiteX1" fmla="*/ 1577106 w 1577106"/>
              <a:gd name="connsiteY1" fmla="*/ 819150 h 1638300"/>
              <a:gd name="connsiteX2" fmla="*/ 757956 w 1577106"/>
              <a:gd name="connsiteY2" fmla="*/ 1638300 h 1638300"/>
              <a:gd name="connsiteX3" fmla="*/ 3179 w 1577106"/>
              <a:gd name="connsiteY3" fmla="*/ 1138000 h 1638300"/>
              <a:gd name="connsiteX4" fmla="*/ 0 w 1577106"/>
              <a:gd name="connsiteY4" fmla="*/ 1127760 h 1638300"/>
              <a:gd name="connsiteX5" fmla="*/ 62811 w 1577106"/>
              <a:gd name="connsiteY5" fmla="*/ 1127760 h 1638300"/>
              <a:gd name="connsiteX6" fmla="*/ 126428 w 1577106"/>
              <a:gd name="connsiteY6" fmla="*/ 1244966 h 1638300"/>
              <a:gd name="connsiteX7" fmla="*/ 757956 w 1577106"/>
              <a:gd name="connsiteY7" fmla="*/ 1580747 h 1638300"/>
              <a:gd name="connsiteX8" fmla="*/ 1519553 w 1577106"/>
              <a:gd name="connsiteY8" fmla="*/ 819150 h 1638300"/>
              <a:gd name="connsiteX9" fmla="*/ 757956 w 1577106"/>
              <a:gd name="connsiteY9" fmla="*/ 57553 h 1638300"/>
              <a:gd name="connsiteX10" fmla="*/ 738906 w 1577106"/>
              <a:gd name="connsiteY10" fmla="*/ 58515 h 1638300"/>
              <a:gd name="connsiteX11" fmla="*/ 738906 w 1577106"/>
              <a:gd name="connsiteY11" fmla="*/ 962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106" h="1638300">
                <a:moveTo>
                  <a:pt x="757956" y="0"/>
                </a:moveTo>
                <a:cubicBezTo>
                  <a:pt x="1210360" y="0"/>
                  <a:pt x="1577106" y="366746"/>
                  <a:pt x="1577106" y="819150"/>
                </a:cubicBezTo>
                <a:cubicBezTo>
                  <a:pt x="1577106" y="1271554"/>
                  <a:pt x="1210360" y="1638300"/>
                  <a:pt x="757956" y="1638300"/>
                </a:cubicBezTo>
                <a:cubicBezTo>
                  <a:pt x="418653" y="1638300"/>
                  <a:pt x="127533" y="1432005"/>
                  <a:pt x="3179" y="1138000"/>
                </a:cubicBezTo>
                <a:lnTo>
                  <a:pt x="0" y="1127760"/>
                </a:lnTo>
                <a:lnTo>
                  <a:pt x="62811" y="1127760"/>
                </a:lnTo>
                <a:lnTo>
                  <a:pt x="126428" y="1244966"/>
                </a:lnTo>
                <a:cubicBezTo>
                  <a:pt x="263293" y="1447552"/>
                  <a:pt x="495070" y="1580747"/>
                  <a:pt x="757956" y="1580747"/>
                </a:cubicBezTo>
                <a:cubicBezTo>
                  <a:pt x="1178574" y="1580747"/>
                  <a:pt x="1519553" y="1239768"/>
                  <a:pt x="1519553" y="819150"/>
                </a:cubicBezTo>
                <a:cubicBezTo>
                  <a:pt x="1519553" y="398532"/>
                  <a:pt x="1178574" y="57553"/>
                  <a:pt x="757956" y="57553"/>
                </a:cubicBezTo>
                <a:lnTo>
                  <a:pt x="738906" y="58515"/>
                </a:lnTo>
                <a:lnTo>
                  <a:pt x="738906" y="96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MH_Other_6"/>
          <p:cNvSpPr/>
          <p:nvPr>
            <p:custDataLst>
              <p:tags r:id="rId6"/>
            </p:custDataLst>
          </p:nvPr>
        </p:nvSpPr>
        <p:spPr>
          <a:xfrm>
            <a:off x="6608079" y="1978701"/>
            <a:ext cx="1791228" cy="1862293"/>
          </a:xfrm>
          <a:custGeom>
            <a:avLst/>
            <a:gdLst>
              <a:gd name="connsiteX0" fmla="*/ 757956 w 1577106"/>
              <a:gd name="connsiteY0" fmla="*/ 0 h 1638300"/>
              <a:gd name="connsiteX1" fmla="*/ 1577106 w 1577106"/>
              <a:gd name="connsiteY1" fmla="*/ 819150 h 1638300"/>
              <a:gd name="connsiteX2" fmla="*/ 757956 w 1577106"/>
              <a:gd name="connsiteY2" fmla="*/ 1638300 h 1638300"/>
              <a:gd name="connsiteX3" fmla="*/ 3179 w 1577106"/>
              <a:gd name="connsiteY3" fmla="*/ 1138000 h 1638300"/>
              <a:gd name="connsiteX4" fmla="*/ 0 w 1577106"/>
              <a:gd name="connsiteY4" fmla="*/ 1127760 h 1638300"/>
              <a:gd name="connsiteX5" fmla="*/ 62811 w 1577106"/>
              <a:gd name="connsiteY5" fmla="*/ 1127760 h 1638300"/>
              <a:gd name="connsiteX6" fmla="*/ 126428 w 1577106"/>
              <a:gd name="connsiteY6" fmla="*/ 1244966 h 1638300"/>
              <a:gd name="connsiteX7" fmla="*/ 757956 w 1577106"/>
              <a:gd name="connsiteY7" fmla="*/ 1580747 h 1638300"/>
              <a:gd name="connsiteX8" fmla="*/ 1519553 w 1577106"/>
              <a:gd name="connsiteY8" fmla="*/ 819150 h 1638300"/>
              <a:gd name="connsiteX9" fmla="*/ 757956 w 1577106"/>
              <a:gd name="connsiteY9" fmla="*/ 57553 h 1638300"/>
              <a:gd name="connsiteX10" fmla="*/ 738906 w 1577106"/>
              <a:gd name="connsiteY10" fmla="*/ 58515 h 1638300"/>
              <a:gd name="connsiteX11" fmla="*/ 738906 w 1577106"/>
              <a:gd name="connsiteY11" fmla="*/ 962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106" h="1638300">
                <a:moveTo>
                  <a:pt x="757956" y="0"/>
                </a:moveTo>
                <a:cubicBezTo>
                  <a:pt x="1210360" y="0"/>
                  <a:pt x="1577106" y="366746"/>
                  <a:pt x="1577106" y="819150"/>
                </a:cubicBezTo>
                <a:cubicBezTo>
                  <a:pt x="1577106" y="1271554"/>
                  <a:pt x="1210360" y="1638300"/>
                  <a:pt x="757956" y="1638300"/>
                </a:cubicBezTo>
                <a:cubicBezTo>
                  <a:pt x="418653" y="1638300"/>
                  <a:pt x="127533" y="1432005"/>
                  <a:pt x="3179" y="1138000"/>
                </a:cubicBezTo>
                <a:lnTo>
                  <a:pt x="0" y="1127760"/>
                </a:lnTo>
                <a:lnTo>
                  <a:pt x="62811" y="1127760"/>
                </a:lnTo>
                <a:lnTo>
                  <a:pt x="126428" y="1244966"/>
                </a:lnTo>
                <a:cubicBezTo>
                  <a:pt x="263293" y="1447552"/>
                  <a:pt x="495070" y="1580747"/>
                  <a:pt x="757956" y="1580747"/>
                </a:cubicBezTo>
                <a:cubicBezTo>
                  <a:pt x="1178574" y="1580747"/>
                  <a:pt x="1519553" y="1239768"/>
                  <a:pt x="1519553" y="819150"/>
                </a:cubicBezTo>
                <a:cubicBezTo>
                  <a:pt x="1519553" y="398532"/>
                  <a:pt x="1178574" y="57553"/>
                  <a:pt x="757956" y="57553"/>
                </a:cubicBezTo>
                <a:lnTo>
                  <a:pt x="738906" y="58515"/>
                </a:lnTo>
                <a:lnTo>
                  <a:pt x="738906" y="96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MH_Other_7"/>
          <p:cNvSpPr/>
          <p:nvPr>
            <p:custDataLst>
              <p:tags r:id="rId7"/>
            </p:custDataLst>
          </p:nvPr>
        </p:nvSpPr>
        <p:spPr>
          <a:xfrm>
            <a:off x="9387932" y="1978701"/>
            <a:ext cx="1791228" cy="1862293"/>
          </a:xfrm>
          <a:custGeom>
            <a:avLst/>
            <a:gdLst>
              <a:gd name="connsiteX0" fmla="*/ 757956 w 1577106"/>
              <a:gd name="connsiteY0" fmla="*/ 0 h 1638300"/>
              <a:gd name="connsiteX1" fmla="*/ 1577106 w 1577106"/>
              <a:gd name="connsiteY1" fmla="*/ 819150 h 1638300"/>
              <a:gd name="connsiteX2" fmla="*/ 757956 w 1577106"/>
              <a:gd name="connsiteY2" fmla="*/ 1638300 h 1638300"/>
              <a:gd name="connsiteX3" fmla="*/ 3179 w 1577106"/>
              <a:gd name="connsiteY3" fmla="*/ 1138000 h 1638300"/>
              <a:gd name="connsiteX4" fmla="*/ 0 w 1577106"/>
              <a:gd name="connsiteY4" fmla="*/ 1127760 h 1638300"/>
              <a:gd name="connsiteX5" fmla="*/ 62811 w 1577106"/>
              <a:gd name="connsiteY5" fmla="*/ 1127760 h 1638300"/>
              <a:gd name="connsiteX6" fmla="*/ 126428 w 1577106"/>
              <a:gd name="connsiteY6" fmla="*/ 1244966 h 1638300"/>
              <a:gd name="connsiteX7" fmla="*/ 757956 w 1577106"/>
              <a:gd name="connsiteY7" fmla="*/ 1580747 h 1638300"/>
              <a:gd name="connsiteX8" fmla="*/ 1519553 w 1577106"/>
              <a:gd name="connsiteY8" fmla="*/ 819150 h 1638300"/>
              <a:gd name="connsiteX9" fmla="*/ 757956 w 1577106"/>
              <a:gd name="connsiteY9" fmla="*/ 57553 h 1638300"/>
              <a:gd name="connsiteX10" fmla="*/ 738906 w 1577106"/>
              <a:gd name="connsiteY10" fmla="*/ 58515 h 1638300"/>
              <a:gd name="connsiteX11" fmla="*/ 738906 w 1577106"/>
              <a:gd name="connsiteY11" fmla="*/ 962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7106" h="1638300">
                <a:moveTo>
                  <a:pt x="757956" y="0"/>
                </a:moveTo>
                <a:cubicBezTo>
                  <a:pt x="1210360" y="0"/>
                  <a:pt x="1577106" y="366746"/>
                  <a:pt x="1577106" y="819150"/>
                </a:cubicBezTo>
                <a:cubicBezTo>
                  <a:pt x="1577106" y="1271554"/>
                  <a:pt x="1210360" y="1638300"/>
                  <a:pt x="757956" y="1638300"/>
                </a:cubicBezTo>
                <a:cubicBezTo>
                  <a:pt x="418653" y="1638300"/>
                  <a:pt x="127533" y="1432005"/>
                  <a:pt x="3179" y="1138000"/>
                </a:cubicBezTo>
                <a:lnTo>
                  <a:pt x="0" y="1127760"/>
                </a:lnTo>
                <a:lnTo>
                  <a:pt x="62811" y="1127760"/>
                </a:lnTo>
                <a:lnTo>
                  <a:pt x="126428" y="1244966"/>
                </a:lnTo>
                <a:cubicBezTo>
                  <a:pt x="263293" y="1447552"/>
                  <a:pt x="495070" y="1580747"/>
                  <a:pt x="757956" y="1580747"/>
                </a:cubicBezTo>
                <a:cubicBezTo>
                  <a:pt x="1178574" y="1580747"/>
                  <a:pt x="1519553" y="1239768"/>
                  <a:pt x="1519553" y="819150"/>
                </a:cubicBezTo>
                <a:cubicBezTo>
                  <a:pt x="1519553" y="398532"/>
                  <a:pt x="1178574" y="57553"/>
                  <a:pt x="757956" y="57553"/>
                </a:cubicBezTo>
                <a:lnTo>
                  <a:pt x="738906" y="58515"/>
                </a:lnTo>
                <a:lnTo>
                  <a:pt x="738906" y="96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60913" y="2095747"/>
            <a:ext cx="1628199" cy="1628200"/>
            <a:chOff x="1060913" y="2095747"/>
            <a:chExt cx="1628199" cy="1628200"/>
          </a:xfrm>
        </p:grpSpPr>
        <p:sp>
          <p:nvSpPr>
            <p:cNvPr id="20" name="MH_SubTitle_1"/>
            <p:cNvSpPr/>
            <p:nvPr>
              <p:custDataLst>
                <p:tags r:id="rId11"/>
              </p:custDataLst>
            </p:nvPr>
          </p:nvSpPr>
          <p:spPr>
            <a:xfrm>
              <a:off x="1060913" y="2095747"/>
              <a:ext cx="1628199" cy="1628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cs typeface="Mangal" panose="02040503050203030202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404872" y="2503752"/>
              <a:ext cx="940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bg1"/>
                  </a:solidFill>
                </a:rPr>
                <a:t>ACGN</a:t>
              </a:r>
              <a:endParaRPr lang="zh-CN" altLang="en-US" sz="2400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876298" y="2095747"/>
            <a:ext cx="1628200" cy="1628200"/>
            <a:chOff x="3876298" y="2095747"/>
            <a:chExt cx="1628200" cy="1628200"/>
          </a:xfrm>
        </p:grpSpPr>
        <p:sp>
          <p:nvSpPr>
            <p:cNvPr id="25" name="MH_SubTitle_2"/>
            <p:cNvSpPr/>
            <p:nvPr>
              <p:custDataLst>
                <p:tags r:id="rId10"/>
              </p:custDataLst>
            </p:nvPr>
          </p:nvSpPr>
          <p:spPr>
            <a:xfrm>
              <a:off x="3876298" y="2095747"/>
              <a:ext cx="1628200" cy="1628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cs typeface="Mangal" panose="02040503050203030202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220258" y="2503752"/>
              <a:ext cx="940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>
                  <a:solidFill>
                    <a:schemeClr val="bg1"/>
                  </a:solidFill>
                </a:rPr>
                <a:t>审美需求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654061" y="2095747"/>
            <a:ext cx="1628199" cy="1628200"/>
            <a:chOff x="6654061" y="2095747"/>
            <a:chExt cx="1628199" cy="1628200"/>
          </a:xfrm>
        </p:grpSpPr>
        <p:sp>
          <p:nvSpPr>
            <p:cNvPr id="27" name="MH_SubTitle_3"/>
            <p:cNvSpPr/>
            <p:nvPr>
              <p:custDataLst>
                <p:tags r:id="rId9"/>
              </p:custDataLst>
            </p:nvPr>
          </p:nvSpPr>
          <p:spPr>
            <a:xfrm>
              <a:off x="6654061" y="2095747"/>
              <a:ext cx="1628199" cy="1628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cs typeface="Mangal" panose="02040503050203030202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033553" y="2688417"/>
              <a:ext cx="940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>
                  <a:solidFill>
                    <a:schemeClr val="bg1"/>
                  </a:solidFill>
                </a:rPr>
                <a:t>手办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433913" y="2095747"/>
            <a:ext cx="1628199" cy="1628200"/>
            <a:chOff x="9433913" y="2095747"/>
            <a:chExt cx="1628199" cy="1628200"/>
          </a:xfrm>
        </p:grpSpPr>
        <p:sp>
          <p:nvSpPr>
            <p:cNvPr id="29" name="MH_SubTitle_4"/>
            <p:cNvSpPr/>
            <p:nvPr>
              <p:custDataLst>
                <p:tags r:id="rId8"/>
              </p:custDataLst>
            </p:nvPr>
          </p:nvSpPr>
          <p:spPr>
            <a:xfrm>
              <a:off x="9433913" y="2095747"/>
              <a:ext cx="1628199" cy="162820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cs typeface="Mangal" panose="02040503050203030202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813406" y="2503752"/>
              <a:ext cx="940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spc="300" dirty="0">
                  <a:solidFill>
                    <a:schemeClr val="bg1"/>
                  </a:solidFill>
                </a:rPr>
                <a:t>手办平台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833223" y="4110093"/>
            <a:ext cx="21416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/>
              <a:t>近些年来，动画、漫画、游戏、小说，即</a:t>
            </a:r>
            <a:r>
              <a:rPr lang="en-US" altLang="zh-CN" sz="1600" dirty="0"/>
              <a:t>ACGN</a:t>
            </a:r>
            <a:r>
              <a:rPr lang="zh-CN" altLang="zh-CN" sz="1600" dirty="0"/>
              <a:t>文化在中国不断发展，基于相关作品衍生而来的角色层出不穷。</a:t>
            </a:r>
          </a:p>
        </p:txBody>
      </p:sp>
      <p:sp>
        <p:nvSpPr>
          <p:cNvPr id="35" name="矩形 34"/>
          <p:cNvSpPr/>
          <p:nvPr/>
        </p:nvSpPr>
        <p:spPr>
          <a:xfrm>
            <a:off x="3654082" y="4111427"/>
            <a:ext cx="2141606" cy="2301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/>
              <a:t>然而，随着人们对娱乐有了更高的要求，仅仅停留在二维世界中的角色形象已经无法满足人们的审美需求，进而促使了手办这一类产品的出现。</a:t>
            </a:r>
            <a:endParaRPr lang="en-US" altLang="zh-CN" sz="1600" dirty="0"/>
          </a:p>
        </p:txBody>
      </p:sp>
      <p:sp>
        <p:nvSpPr>
          <p:cNvPr id="36" name="矩形 35"/>
          <p:cNvSpPr/>
          <p:nvPr/>
        </p:nvSpPr>
        <p:spPr>
          <a:xfrm>
            <a:off x="6432889" y="4115639"/>
            <a:ext cx="2141606" cy="2301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/>
              <a:t>手办主要指以</a:t>
            </a:r>
            <a:r>
              <a:rPr lang="en-US" altLang="zh-CN" sz="1600" dirty="0"/>
              <a:t>ACGN</a:t>
            </a:r>
            <a:r>
              <a:rPr lang="zh-CN" altLang="zh-CN" sz="1600" dirty="0"/>
              <a:t>角色为原型制作的人物模型类动漫周边产品，其中包括但不限于：</a:t>
            </a:r>
            <a:r>
              <a:rPr lang="en-US" altLang="zh-CN" sz="1600" dirty="0"/>
              <a:t>GK</a:t>
            </a:r>
            <a:r>
              <a:rPr lang="zh-CN" altLang="zh-CN" sz="1600" dirty="0"/>
              <a:t>、</a:t>
            </a:r>
            <a:r>
              <a:rPr lang="en-US" altLang="zh-CN" sz="1600" dirty="0"/>
              <a:t>PVC</a:t>
            </a:r>
            <a:r>
              <a:rPr lang="zh-CN" altLang="zh-CN" sz="1600" dirty="0"/>
              <a:t>人形、可动人形、景品、粘土人。</a:t>
            </a:r>
          </a:p>
        </p:txBody>
      </p:sp>
      <p:sp>
        <p:nvSpPr>
          <p:cNvPr id="37" name="矩形 36"/>
          <p:cNvSpPr/>
          <p:nvPr/>
        </p:nvSpPr>
        <p:spPr>
          <a:xfrm>
            <a:off x="9137246" y="4111427"/>
            <a:ext cx="2221531" cy="2301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/>
              <a:t>本组希望设计一个手办查询与交易平台，方便消费者在繁多的手办产品中快速的找到自己心仪的手办，同时为手办厂商与普通个人提供一个手办交易的平台。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30" grpId="0" animBg="1"/>
      <p:bldP spid="3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数据流图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20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466B665-B8F7-4DAA-B0BD-8777C9D0E2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77" y="698720"/>
            <a:ext cx="9403907" cy="545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数据流图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20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3470FF3-114E-4DD6-9D0A-964D427A7D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3" y="1470263"/>
            <a:ext cx="11550774" cy="39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58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55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概念模式设计</a:t>
            </a:r>
          </a:p>
        </p:txBody>
      </p:sp>
      <p:sp>
        <p:nvSpPr>
          <p:cNvPr id="12" name="矩形 11"/>
          <p:cNvSpPr/>
          <p:nvPr/>
        </p:nvSpPr>
        <p:spPr>
          <a:xfrm>
            <a:off x="3748614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4EBBD951-20F8-4367-B3B9-93B3F871DB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97" y="725551"/>
            <a:ext cx="8200405" cy="5415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02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660860" y="2569580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数据库后端实现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66949" y="3574930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后端实现环境</a:t>
            </a:r>
          </a:p>
        </p:txBody>
      </p:sp>
      <p:sp>
        <p:nvSpPr>
          <p:cNvPr id="11" name="椭圆 10"/>
          <p:cNvSpPr/>
          <p:nvPr/>
        </p:nvSpPr>
        <p:spPr>
          <a:xfrm>
            <a:off x="5858359" y="3601720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858359" y="4084923"/>
            <a:ext cx="284974" cy="284974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266949" y="4058133"/>
            <a:ext cx="163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后端实现方法</a:t>
            </a:r>
          </a:p>
        </p:txBody>
      </p:sp>
    </p:spTree>
    <p:extLst>
      <p:ext uri="{BB962C8B-B14F-4D97-AF65-F5344CB8AC3E}">
        <p14:creationId xmlns:p14="http://schemas.microsoft.com/office/powerpoint/2010/main" val="1405156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  <p:bldP spid="10" grpId="0"/>
      <p:bldP spid="11" grpId="0" animBg="1"/>
      <p:bldP spid="12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2560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后端实现环境</a:t>
            </a:r>
          </a:p>
        </p:txBody>
      </p:sp>
      <p:sp>
        <p:nvSpPr>
          <p:cNvPr id="12" name="矩形 11"/>
          <p:cNvSpPr/>
          <p:nvPr/>
        </p:nvSpPr>
        <p:spPr>
          <a:xfrm>
            <a:off x="383834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AE55BCAA-F6C5-4DF5-BFA2-A6E5E270696A}"/>
              </a:ext>
            </a:extLst>
          </p:cNvPr>
          <p:cNvSpPr/>
          <p:nvPr/>
        </p:nvSpPr>
        <p:spPr>
          <a:xfrm>
            <a:off x="2322790" y="1946337"/>
            <a:ext cx="9350013" cy="1667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语言：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Java			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框架：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Springboot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开发平台：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IDEA			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数据库：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运行环境：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Java 1.8.0_241 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版本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操作系统：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Windows10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76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3204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3204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3204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3204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3204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3204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3204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3204"/>
  <p:tag name="MH_LIBRARY" val="GRAPHIC"/>
  <p:tag name="MH_TYPE" val="Other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3204"/>
  <p:tag name="MH_LIBRARY" val="GRAPHIC"/>
  <p:tag name="MH_TYPE" val="Other"/>
  <p:tag name="MH_ORDER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3204"/>
  <p:tag name="MH_LIBRARY" val="GRAPHIC"/>
  <p:tag name="MH_TYPE" val="SubTitle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3204"/>
  <p:tag name="MH_LIBRARY" val="GRAPHIC"/>
  <p:tag name="MH_TYPE" val="SubTitle"/>
  <p:tag name="MH_ORDER" val="3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7C1CC"/>
      </a:accent2>
      <a:accent3>
        <a:srgbClr val="839192"/>
      </a:accent3>
      <a:accent4>
        <a:srgbClr val="156595"/>
      </a:accent4>
      <a:accent5>
        <a:srgbClr val="FBD78D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742</Words>
  <Application>Microsoft Macintosh PowerPoint</Application>
  <PresentationFormat>宽屏</PresentationFormat>
  <Paragraphs>162</Paragraphs>
  <Slides>25</Slides>
  <Notes>21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微软雅黑</vt:lpstr>
      <vt:lpstr>Arial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chenjiawei</dc:creator>
  <cp:lastModifiedBy>Microsoft Office User</cp:lastModifiedBy>
  <cp:revision>53</cp:revision>
  <dcterms:created xsi:type="dcterms:W3CDTF">2016-05-11T01:57:00Z</dcterms:created>
  <dcterms:modified xsi:type="dcterms:W3CDTF">2020-12-14T08:46:36Z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